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2"/>
  </p:notesMasterIdLst>
  <p:sldIdLst>
    <p:sldId id="256" r:id="rId2"/>
    <p:sldId id="257" r:id="rId3"/>
    <p:sldId id="299" r:id="rId4"/>
    <p:sldId id="305" r:id="rId5"/>
    <p:sldId id="300" r:id="rId6"/>
    <p:sldId id="301" r:id="rId7"/>
    <p:sldId id="302" r:id="rId8"/>
    <p:sldId id="303" r:id="rId9"/>
    <p:sldId id="298" r:id="rId10"/>
    <p:sldId id="30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Nunito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9C"/>
    <a:srgbClr val="9CC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70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43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582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467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914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421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010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81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9"/>
          <p:cNvSpPr txBox="1">
            <a:spLocks noGrp="1"/>
          </p:cNvSpPr>
          <p:nvPr>
            <p:ph type="title"/>
          </p:nvPr>
        </p:nvSpPr>
        <p:spPr>
          <a:xfrm>
            <a:off x="234450" y="575500"/>
            <a:ext cx="2046300" cy="136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57" name="Google Shape;57;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9"/>
          <p:cNvSpPr txBox="1">
            <a:spLocks noGrp="1"/>
          </p:cNvSpPr>
          <p:nvPr>
            <p:ph type="body" idx="1"/>
          </p:nvPr>
        </p:nvSpPr>
        <p:spPr>
          <a:xfrm>
            <a:off x="234450" y="2004325"/>
            <a:ext cx="2046300" cy="25521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094826952,&quot;Placement&quot;:&quot;Footer&quot;,&quot;Top&quot;:385.68866,&quot;Left&quot;:334.935669,&quot;SlideWidth&quot;:720,&quot;SlideHeight&quot;:405}"/>
          <p:cNvSpPr txBox="1"/>
          <p:nvPr userDrawn="1"/>
        </p:nvSpPr>
        <p:spPr>
          <a:xfrm>
            <a:off x="4253683" y="4898246"/>
            <a:ext cx="636635" cy="245254"/>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000000"/>
                </a:solidFill>
                <a:latin typeface="Calibri" panose="020F0502020204030204" pitchFamily="34" charset="0"/>
              </a:rPr>
              <a:t>External</a:t>
            </a: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78060" y="0"/>
            <a:ext cx="2676295" cy="5143500"/>
          </a:xfrm>
          <a:prstGeom prst="rect">
            <a:avLst/>
          </a:prstGeom>
          <a:solidFill>
            <a:schemeClr val="bg1"/>
          </a:solidFill>
          <a:effectLst>
            <a:innerShdw blurRad="114300">
              <a:prstClr val="black"/>
            </a:innerShdw>
          </a:effectLst>
        </p:spPr>
        <p:txBody>
          <a:bodyPr spcFirstLastPara="1" wrap="square" lIns="91425" tIns="91425" rIns="91425" bIns="91425" anchor="t" anchorCtr="0">
            <a:noAutofit/>
          </a:bodyPr>
          <a:lstStyle/>
          <a:p>
            <a:pPr lvl="0" algn="ctr"/>
            <a:r>
              <a:rPr lang="en-US" sz="1600" b="1" dirty="0">
                <a:solidFill>
                  <a:srgbClr val="002060"/>
                </a:solidFill>
              </a:rPr>
              <a:t>Regulatory requirements relating to</a:t>
            </a:r>
            <a:br>
              <a:rPr lang="en-US" sz="1600" b="1" dirty="0">
                <a:solidFill>
                  <a:srgbClr val="002060"/>
                </a:solidFill>
              </a:rPr>
            </a:br>
            <a:br>
              <a:rPr lang="en-US" sz="1600" b="1" dirty="0">
                <a:solidFill>
                  <a:srgbClr val="002060"/>
                </a:solidFill>
              </a:rPr>
            </a:br>
            <a:br>
              <a:rPr lang="en-US" sz="1600" b="1" dirty="0">
                <a:solidFill>
                  <a:srgbClr val="002060"/>
                </a:solidFill>
              </a:rPr>
            </a:br>
            <a:r>
              <a:rPr lang="en-US" sz="2800" b="1" dirty="0">
                <a:solidFill>
                  <a:srgbClr val="002060"/>
                </a:solidFill>
              </a:rPr>
              <a:t>Foreign Currency Denominated Shares</a:t>
            </a:r>
            <a:r>
              <a:rPr lang="en-US" b="1" dirty="0">
                <a:solidFill>
                  <a:srgbClr val="002060"/>
                </a:solidFill>
              </a:rPr>
              <a:t> </a:t>
            </a:r>
            <a:r>
              <a:rPr lang="en-US" sz="2800" b="1" dirty="0">
                <a:solidFill>
                  <a:srgbClr val="002060"/>
                </a:solidFill>
              </a:rPr>
              <a:t>issued by a </a:t>
            </a:r>
            <a:r>
              <a:rPr lang="en-US" sz="2800" b="1">
                <a:solidFill>
                  <a:srgbClr val="002060"/>
                </a:solidFill>
              </a:rPr>
              <a:t>Local Entity</a:t>
            </a:r>
            <a:endParaRPr b="1" dirty="0">
              <a:solidFill>
                <a:srgbClr val="00206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52" y="3974527"/>
            <a:ext cx="2102470" cy="11689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Text Placeholder 2"/>
          <p:cNvSpPr>
            <a:spLocks noGrp="1"/>
          </p:cNvSpPr>
          <p:nvPr>
            <p:ph type="body" idx="2"/>
          </p:nvPr>
        </p:nvSpPr>
        <p:spPr>
          <a:xfrm>
            <a:off x="3117909" y="581264"/>
            <a:ext cx="5713225" cy="1474857"/>
          </a:xfrm>
        </p:spPr>
        <p:txBody>
          <a:bodyPr/>
          <a:lstStyle/>
          <a:p>
            <a:pPr marL="158750" indent="0">
              <a:lnSpc>
                <a:spcPct val="100000"/>
              </a:lnSpc>
              <a:buNone/>
            </a:pPr>
            <a:r>
              <a:rPr lang="en-US" sz="1400" dirty="0">
                <a:solidFill>
                  <a:schemeClr val="tx1"/>
                </a:solidFill>
              </a:rPr>
              <a:t>USD 2500 or 0.003% of the market capitalization of the Listed Entity as at 31</a:t>
            </a:r>
            <a:r>
              <a:rPr lang="en-US" sz="1400" baseline="30000" dirty="0">
                <a:solidFill>
                  <a:schemeClr val="tx1"/>
                </a:solidFill>
              </a:rPr>
              <a:t>st</a:t>
            </a:r>
            <a:r>
              <a:rPr lang="en-US" sz="1400" dirty="0">
                <a:solidFill>
                  <a:schemeClr val="tx1"/>
                </a:solidFill>
              </a:rPr>
              <a:t> December of the year immediately preceding. whichever is higher, maximum of USD 15,000.</a:t>
            </a:r>
          </a:p>
          <a:p>
            <a:pPr marL="158750" indent="0">
              <a:lnSpc>
                <a:spcPct val="100000"/>
              </a:lnSpc>
              <a:buNone/>
            </a:pPr>
            <a:endParaRPr lang="en-US" sz="1400" dirty="0">
              <a:solidFill>
                <a:schemeClr val="tx1"/>
              </a:solidFill>
            </a:endParaRPr>
          </a:p>
          <a:p>
            <a:pPr marL="158750" indent="0">
              <a:lnSpc>
                <a:spcPct val="100000"/>
              </a:lnSpc>
              <a:buNone/>
            </a:pPr>
            <a:r>
              <a:rPr lang="en-US" sz="1400" dirty="0">
                <a:solidFill>
                  <a:schemeClr val="tx1"/>
                </a:solidFill>
              </a:rPr>
              <a:t>If the securities are on the Second Board, an additional annual listing fee of USD 2500 or twice the annual listing fee payable by the Entity for the applicable year (whichever is higher, maximum of USD 20,000)</a:t>
            </a:r>
          </a:p>
          <a:p>
            <a:pPr marL="158750" indent="0">
              <a:lnSpc>
                <a:spcPct val="100000"/>
              </a:lnSpc>
              <a:buNone/>
            </a:pPr>
            <a:endParaRPr lang="en-US" sz="1400" dirty="0">
              <a:solidFill>
                <a:schemeClr val="tx1"/>
              </a:solidFill>
            </a:endParaRPr>
          </a:p>
          <a:p>
            <a:pPr marL="158750" indent="0">
              <a:lnSpc>
                <a:spcPct val="100000"/>
              </a:lnSpc>
              <a:buNone/>
            </a:pPr>
            <a:r>
              <a:rPr lang="en-US" sz="1400" dirty="0">
                <a:solidFill>
                  <a:schemeClr val="tx1"/>
                </a:solidFill>
              </a:rPr>
              <a:t>The additional listing fee shall be pro-rated based on the duration which the Foreign Currency denominated Shares of the Entity have been on the Second Board.</a:t>
            </a:r>
          </a:p>
          <a:p>
            <a:endParaRPr lang="en-US" sz="1400" b="1" dirty="0">
              <a:solidFill>
                <a:schemeClr val="tx1"/>
              </a:solidFill>
            </a:endParaRPr>
          </a:p>
          <a:p>
            <a:pPr marL="158750" indent="0">
              <a:buNone/>
            </a:pPr>
            <a:endParaRPr lang="en-US" sz="1400"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11" name="Google Shape;104;p16"/>
          <p:cNvSpPr txBox="1">
            <a:spLocks/>
          </p:cNvSpPr>
          <p:nvPr/>
        </p:nvSpPr>
        <p:spPr>
          <a:xfrm>
            <a:off x="315036" y="581264"/>
            <a:ext cx="2046300" cy="17759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n-US" dirty="0"/>
              <a:t>Annual Listing Fee</a:t>
            </a:r>
          </a:p>
        </p:txBody>
      </p:sp>
      <p:cxnSp>
        <p:nvCxnSpPr>
          <p:cNvPr id="12" name="Google Shape;537;p43"/>
          <p:cNvCxnSpPr/>
          <p:nvPr/>
        </p:nvCxnSpPr>
        <p:spPr>
          <a:xfrm flipH="1">
            <a:off x="2619111" y="856767"/>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Google Shape;537;p43"/>
          <p:cNvCxnSpPr/>
          <p:nvPr/>
        </p:nvCxnSpPr>
        <p:spPr>
          <a:xfrm flipH="1">
            <a:off x="2619111" y="1834356"/>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29636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Eligibility</a:t>
            </a:r>
            <a:br>
              <a:rPr lang="en" dirty="0"/>
            </a:br>
            <a:r>
              <a:rPr lang="en" dirty="0"/>
              <a:t>Criteria</a:t>
            </a:r>
            <a:endParaRPr dirty="0"/>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aphicFrame>
        <p:nvGraphicFramePr>
          <p:cNvPr id="7" name="Table 6"/>
          <p:cNvGraphicFramePr>
            <a:graphicFrameLocks noGrp="1"/>
          </p:cNvGraphicFramePr>
          <p:nvPr>
            <p:extLst>
              <p:ext uri="{D42A27DB-BD31-4B8C-83A1-F6EECF244321}">
                <p14:modId xmlns:p14="http://schemas.microsoft.com/office/powerpoint/2010/main" val="15426291"/>
              </p:ext>
            </p:extLst>
          </p:nvPr>
        </p:nvGraphicFramePr>
        <p:xfrm>
          <a:off x="2587081" y="780380"/>
          <a:ext cx="6518403" cy="3754120"/>
        </p:xfrm>
        <a:graphic>
          <a:graphicData uri="http://schemas.openxmlformats.org/drawingml/2006/table">
            <a:tbl>
              <a:tblPr firstRow="1" bandRow="1">
                <a:tableStyleId>{1FD1209B-7584-4760-B7E1-FD3E8B4AD23A}</a:tableStyleId>
              </a:tblPr>
              <a:tblGrid>
                <a:gridCol w="2024462">
                  <a:extLst>
                    <a:ext uri="{9D8B030D-6E8A-4147-A177-3AD203B41FA5}">
                      <a16:colId xmlns:a16="http://schemas.microsoft.com/office/drawing/2014/main" val="636139499"/>
                    </a:ext>
                  </a:extLst>
                </a:gridCol>
                <a:gridCol w="2286000">
                  <a:extLst>
                    <a:ext uri="{9D8B030D-6E8A-4147-A177-3AD203B41FA5}">
                      <a16:colId xmlns:a16="http://schemas.microsoft.com/office/drawing/2014/main" val="1609163485"/>
                    </a:ext>
                  </a:extLst>
                </a:gridCol>
                <a:gridCol w="2207941">
                  <a:extLst>
                    <a:ext uri="{9D8B030D-6E8A-4147-A177-3AD203B41FA5}">
                      <a16:colId xmlns:a16="http://schemas.microsoft.com/office/drawing/2014/main" val="4175013494"/>
                    </a:ext>
                  </a:extLst>
                </a:gridCol>
              </a:tblGrid>
              <a:tr h="370840">
                <a:tc>
                  <a:txBody>
                    <a:bodyPr/>
                    <a:lstStyle/>
                    <a:p>
                      <a:pPr algn="ctr"/>
                      <a:r>
                        <a:rPr lang="en-US" b="1" dirty="0">
                          <a:latin typeface="Nunito Sans" panose="020B0604020202020204" charset="0"/>
                        </a:rPr>
                        <a:t>UNLISTED ENTITY</a:t>
                      </a:r>
                    </a:p>
                  </a:txBody>
                  <a:tcPr>
                    <a:solidFill>
                      <a:schemeClr val="accent2">
                        <a:lumMod val="60000"/>
                        <a:lumOff val="40000"/>
                      </a:schemeClr>
                    </a:solidFill>
                  </a:tcPr>
                </a:tc>
                <a:tc>
                  <a:txBody>
                    <a:bodyPr/>
                    <a:lstStyle/>
                    <a:p>
                      <a:pPr algn="ctr"/>
                      <a:r>
                        <a:rPr lang="en-US" b="1" dirty="0">
                          <a:latin typeface="Nunito Sans" panose="020B0604020202020204" charset="0"/>
                        </a:rPr>
                        <a:t>DEBT LISTED ENTITY</a:t>
                      </a:r>
                      <a:endParaRPr lang="en-US"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effectLst/>
                          <a:latin typeface="Nunito Sans" panose="020B0604020202020204" charset="0"/>
                          <a:sym typeface="Arial"/>
                        </a:rPr>
                        <a:t>SHARE LISTED ENTITY</a:t>
                      </a:r>
                      <a:endParaRPr lang="en-US" sz="1400" b="1" i="0" u="none" strike="noStrike" cap="none" dirty="0">
                        <a:solidFill>
                          <a:srgbClr val="000000"/>
                        </a:solidFill>
                        <a:effectLst/>
                        <a:latin typeface="Nunito Sans" panose="020B0604020202020204" charset="0"/>
                        <a:ea typeface="Arial"/>
                        <a:cs typeface="Arial"/>
                        <a:sym typeface="Arial"/>
                      </a:endParaRPr>
                    </a:p>
                  </a:txBody>
                  <a:tcPr>
                    <a:solidFill>
                      <a:schemeClr val="accent2">
                        <a:lumMod val="60000"/>
                        <a:lumOff val="40000"/>
                      </a:schemeClr>
                    </a:solidFill>
                  </a:tcPr>
                </a:tc>
                <a:extLst>
                  <a:ext uri="{0D108BD9-81ED-4DB2-BD59-A6C34878D82A}">
                    <a16:rowId xmlns:a16="http://schemas.microsoft.com/office/drawing/2014/main" val="3281443174"/>
                  </a:ext>
                </a:extLst>
              </a:tr>
              <a:tr h="370840">
                <a:tc gridSpan="2">
                  <a:txBody>
                    <a:bodyPr/>
                    <a:lstStyle/>
                    <a:p>
                      <a:pPr marL="0" indent="0">
                        <a:buFont typeface="Arial" panose="020B0604020202020204" pitchFamily="34" charset="0"/>
                        <a:buNone/>
                      </a:pPr>
                      <a:r>
                        <a:rPr lang="en-US" sz="1200" u="none" strike="noStrike" cap="none" dirty="0">
                          <a:effectLst/>
                          <a:latin typeface="Nunito Sans" panose="020B0604020202020204" charset="0"/>
                          <a:sym typeface="Arial"/>
                        </a:rPr>
                        <a:t>Comply with the Main/</a:t>
                      </a:r>
                      <a:r>
                        <a:rPr lang="en-US" sz="1200" u="none" strike="noStrike" cap="none" dirty="0" err="1">
                          <a:effectLst/>
                          <a:latin typeface="Nunito Sans" panose="020B0604020202020204" charset="0"/>
                          <a:sym typeface="Arial"/>
                        </a:rPr>
                        <a:t>Diri</a:t>
                      </a:r>
                      <a:r>
                        <a:rPr lang="en-US" sz="1200" u="none" strike="noStrike" cap="none" dirty="0">
                          <a:effectLst/>
                          <a:latin typeface="Nunito Sans" panose="020B0604020202020204" charset="0"/>
                          <a:sym typeface="Arial"/>
                        </a:rPr>
                        <a:t> </a:t>
                      </a:r>
                      <a:r>
                        <a:rPr lang="en-US" sz="1200" u="none" strike="noStrike" cap="none" dirty="0" err="1">
                          <a:effectLst/>
                          <a:latin typeface="Nunito Sans" panose="020B0604020202020204" charset="0"/>
                          <a:sym typeface="Arial"/>
                        </a:rPr>
                        <a:t>Savi</a:t>
                      </a:r>
                      <a:r>
                        <a:rPr lang="en-US" sz="1200" u="none" strike="noStrike" cap="none" dirty="0">
                          <a:effectLst/>
                          <a:latin typeface="Nunito Sans" panose="020B0604020202020204" charset="0"/>
                          <a:sym typeface="Arial"/>
                        </a:rPr>
                        <a:t> Board listing criteria, except public holding</a:t>
                      </a:r>
                    </a:p>
                  </a:txBody>
                  <a:tcPr/>
                </a:tc>
                <a:tc hMerge="1">
                  <a:txBody>
                    <a:bodyPr/>
                    <a:lstStyle/>
                    <a:p>
                      <a:endParaRPr lang="en-US"/>
                    </a:p>
                  </a:txBody>
                  <a:tcPr/>
                </a:tc>
                <a:tc>
                  <a:txBody>
                    <a:bodyPr/>
                    <a:lstStyle/>
                    <a:p>
                      <a:endParaRPr lang="en-US" dirty="0"/>
                    </a:p>
                  </a:txBody>
                  <a:tcPr/>
                </a:tc>
                <a:extLst>
                  <a:ext uri="{0D108BD9-81ED-4DB2-BD59-A6C34878D82A}">
                    <a16:rowId xmlns:a16="http://schemas.microsoft.com/office/drawing/2014/main" val="1154708022"/>
                  </a:ext>
                </a:extLst>
              </a:tr>
              <a:tr h="370840">
                <a:tc>
                  <a:txBody>
                    <a:bodyPr/>
                    <a:lstStyle/>
                    <a:p>
                      <a:endParaRPr lang="en-US" sz="1200" dirty="0">
                        <a:latin typeface="Nunito Sans" panose="020B0604020202020204" charset="0"/>
                      </a:endParaRPr>
                    </a:p>
                  </a:txBody>
                  <a:tcPr/>
                </a:tc>
                <a:tc>
                  <a:txBody>
                    <a:bodyPr/>
                    <a:lstStyle/>
                    <a:p>
                      <a:pPr marL="285750" indent="-285750">
                        <a:buFont typeface="Arial" panose="020B0604020202020204" pitchFamily="34" charset="0"/>
                        <a:buChar char="•"/>
                      </a:pPr>
                      <a:r>
                        <a:rPr lang="en-US" sz="1200" dirty="0">
                          <a:latin typeface="Nunito Sans" panose="020B0604020202020204" charset="0"/>
                        </a:rPr>
                        <a:t>not on the Watch List, suspended from trading or subject to a rating downgrade</a:t>
                      </a:r>
                    </a:p>
                  </a:txBody>
                  <a:tcPr/>
                </a:tc>
                <a:tc>
                  <a:txBody>
                    <a:bodyPr/>
                    <a:lstStyle/>
                    <a:p>
                      <a:pPr marL="171450" indent="-171450">
                        <a:buFont typeface="Arial" panose="020B0604020202020204" pitchFamily="34" charset="0"/>
                        <a:buChar char="•"/>
                      </a:pPr>
                      <a:r>
                        <a:rPr lang="en-US" sz="1200" dirty="0">
                          <a:latin typeface="Nunito Sans" panose="020B0604020202020204" charset="0"/>
                        </a:rPr>
                        <a:t>not on the ‘Watch List’ and/or suspended from trading</a:t>
                      </a:r>
                    </a:p>
                  </a:txBody>
                  <a:tcPr/>
                </a:tc>
                <a:extLst>
                  <a:ext uri="{0D108BD9-81ED-4DB2-BD59-A6C34878D82A}">
                    <a16:rowId xmlns:a16="http://schemas.microsoft.com/office/drawing/2014/main" val="3600970427"/>
                  </a:ext>
                </a:extLst>
              </a:tr>
              <a:tr h="370840">
                <a:tc>
                  <a:txBody>
                    <a:bodyPr/>
                    <a:lstStyle/>
                    <a:p>
                      <a:endParaRPr lang="en-US" sz="1200" dirty="0">
                        <a:latin typeface="Nunito Sans" panose="020B0604020202020204" charset="0"/>
                      </a:endParaRPr>
                    </a:p>
                  </a:txBody>
                  <a:tcPr/>
                </a:tc>
                <a:tc gridSpan="2">
                  <a:txBody>
                    <a:bodyPr/>
                    <a:lstStyle/>
                    <a:p>
                      <a:pPr marL="285750" indent="-285750">
                        <a:buFont typeface="Arial" panose="020B0604020202020204" pitchFamily="34" charset="0"/>
                        <a:buChar char="•"/>
                      </a:pPr>
                      <a:r>
                        <a:rPr lang="en-US" sz="1200" dirty="0">
                          <a:latin typeface="Nunito Sans" panose="020B0604020202020204" charset="0"/>
                        </a:rPr>
                        <a:t>not subject to any involuntary delisting proceedings</a:t>
                      </a:r>
                    </a:p>
                    <a:p>
                      <a:pPr marL="285750" indent="-285750">
                        <a:buFont typeface="Arial" panose="020B0604020202020204" pitchFamily="34" charset="0"/>
                        <a:buChar char="•"/>
                      </a:pPr>
                      <a:r>
                        <a:rPr lang="en-US" sz="1200" dirty="0">
                          <a:latin typeface="Nunito Sans" panose="020B0604020202020204" charset="0"/>
                        </a:rPr>
                        <a:t>not subject to any pending enforcement action</a:t>
                      </a:r>
                    </a:p>
                    <a:p>
                      <a:pPr marL="285750" indent="-285750">
                        <a:buFont typeface="Arial" panose="020B0604020202020204" pitchFamily="34" charset="0"/>
                        <a:buChar char="•"/>
                      </a:pPr>
                      <a:r>
                        <a:rPr lang="en-US" sz="1200" dirty="0">
                          <a:latin typeface="Nunito Sans" panose="020B0604020202020204" charset="0"/>
                        </a:rPr>
                        <a:t>not have any outstanding obligations or other liabilities to the Exchange</a:t>
                      </a: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u="none" strike="noStrike" cap="none" dirty="0">
                        <a:effectLst/>
                        <a:latin typeface="Nunito Sans" panose="020B0604020202020204" charset="0"/>
                        <a:sym typeface="Arial"/>
                      </a:endParaRPr>
                    </a:p>
                  </a:txBody>
                  <a:tcPr/>
                </a:tc>
                <a:extLst>
                  <a:ext uri="{0D108BD9-81ED-4DB2-BD59-A6C34878D82A}">
                    <a16:rowId xmlns:a16="http://schemas.microsoft.com/office/drawing/2014/main" val="1850681263"/>
                  </a:ext>
                </a:extLst>
              </a:tr>
              <a:tr h="370840">
                <a:tc gridSpan="3">
                  <a:txBody>
                    <a:bodyPr/>
                    <a:lstStyle/>
                    <a:p>
                      <a:pPr lvl="0"/>
                      <a:r>
                        <a:rPr lang="en-US" sz="1200" b="1" u="none" strike="noStrike" cap="none" dirty="0">
                          <a:effectLst/>
                          <a:latin typeface="Nunito Sans" panose="020B0604020202020204" charset="0"/>
                          <a:sym typeface="Arial"/>
                        </a:rPr>
                        <a:t>Public Holding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a:effectLst/>
                          <a:latin typeface="Nunito Sans" panose="020B0604020202020204" charset="0"/>
                          <a:sym typeface="Arial"/>
                        </a:rPr>
                        <a:t>	Main Board 	20%</a:t>
                      </a:r>
                      <a:r>
                        <a:rPr lang="en-US" sz="1200" u="none" strike="noStrike" cap="none" baseline="0" dirty="0">
                          <a:effectLst/>
                          <a:latin typeface="Nunito Sans" panose="020B0604020202020204" charset="0"/>
                          <a:sym typeface="Arial"/>
                        </a:rPr>
                        <a:t> -&gt; </a:t>
                      </a:r>
                      <a:r>
                        <a:rPr lang="en-US" sz="1200" u="none" strike="noStrike" cap="none" dirty="0">
                          <a:effectLst/>
                          <a:latin typeface="Nunito Sans" panose="020B0604020202020204" charset="0"/>
                          <a:sym typeface="Arial"/>
                        </a:rPr>
                        <a:t>30 public shareholders	on the date of listing and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a:effectLst/>
                          <a:latin typeface="Nunito Sans" panose="020B0604020202020204" charset="0"/>
                          <a:sym typeface="Arial"/>
                        </a:rPr>
                        <a:t>	</a:t>
                      </a:r>
                      <a:r>
                        <a:rPr lang="en-US" sz="1200" u="none" strike="noStrike" cap="none" dirty="0" err="1">
                          <a:effectLst/>
                          <a:latin typeface="Nunito Sans" panose="020B0604020202020204" charset="0"/>
                          <a:sym typeface="Arial"/>
                        </a:rPr>
                        <a:t>Diri</a:t>
                      </a:r>
                      <a:r>
                        <a:rPr lang="en-US" sz="1200" u="none" strike="noStrike" cap="none" dirty="0">
                          <a:effectLst/>
                          <a:latin typeface="Nunito Sans" panose="020B0604020202020204" charset="0"/>
                          <a:sym typeface="Arial"/>
                        </a:rPr>
                        <a:t> </a:t>
                      </a:r>
                      <a:r>
                        <a:rPr lang="en-US" sz="1200" u="none" strike="noStrike" cap="none" dirty="0" err="1">
                          <a:effectLst/>
                          <a:latin typeface="Nunito Sans" panose="020B0604020202020204" charset="0"/>
                          <a:sym typeface="Arial"/>
                        </a:rPr>
                        <a:t>Savi</a:t>
                      </a:r>
                      <a:r>
                        <a:rPr lang="en-US" sz="1200" u="none" strike="noStrike" cap="none" dirty="0">
                          <a:effectLst/>
                          <a:latin typeface="Nunito Sans" panose="020B0604020202020204" charset="0"/>
                          <a:sym typeface="Arial"/>
                        </a:rPr>
                        <a:t> 	10% -&gt;</a:t>
                      </a:r>
                      <a:r>
                        <a:rPr lang="en-US" sz="1200" u="none" strike="noStrike" cap="none" baseline="0" dirty="0">
                          <a:effectLst/>
                          <a:latin typeface="Nunito Sans" panose="020B0604020202020204" charset="0"/>
                          <a:sym typeface="Arial"/>
                        </a:rPr>
                        <a:t> </a:t>
                      </a:r>
                      <a:r>
                        <a:rPr lang="en-US" sz="1200" u="none" strike="noStrike" cap="none" dirty="0">
                          <a:effectLst/>
                          <a:latin typeface="Nunito Sans" panose="020B0604020202020204" charset="0"/>
                          <a:sym typeface="Arial"/>
                        </a:rPr>
                        <a:t>20 public shareholders	continuous basis</a:t>
                      </a:r>
                      <a:endParaRPr lang="en-US" sz="1200" dirty="0">
                        <a:latin typeface="Nunito Sans" panose="020B0604020202020204" charset="0"/>
                      </a:endParaRPr>
                    </a:p>
                  </a:txBody>
                  <a:tcPr/>
                </a:tc>
                <a:tc hMerge="1">
                  <a:txBody>
                    <a:bodyPr/>
                    <a:lstStyle/>
                    <a:p>
                      <a:endParaRPr lang="en-US"/>
                    </a:p>
                  </a:txBody>
                  <a:tcPr/>
                </a:tc>
                <a:tc hMerge="1">
                  <a:txBody>
                    <a:bodyPr/>
                    <a:lstStyle/>
                    <a:p>
                      <a:endParaRPr lang="en-US" sz="1200" dirty="0">
                        <a:latin typeface="Nunito Sans" panose="020B0604020202020204" charset="0"/>
                      </a:endParaRPr>
                    </a:p>
                  </a:txBody>
                  <a:tcPr/>
                </a:tc>
                <a:extLst>
                  <a:ext uri="{0D108BD9-81ED-4DB2-BD59-A6C34878D82A}">
                    <a16:rowId xmlns:a16="http://schemas.microsoft.com/office/drawing/2014/main" val="2071354910"/>
                  </a:ext>
                </a:extLst>
              </a:tr>
              <a:tr h="370840">
                <a:tc gridSpan="3">
                  <a:txBody>
                    <a:bodyPr/>
                    <a:lstStyle/>
                    <a:p>
                      <a:pPr lvl="0"/>
                      <a:r>
                        <a:rPr lang="en-US" sz="1200" u="none" strike="noStrike" cap="none" dirty="0">
                          <a:effectLst/>
                          <a:latin typeface="Nunito Sans" panose="020B0604020202020204" charset="0"/>
                          <a:sym typeface="Arial"/>
                        </a:rPr>
                        <a:t>3 consecutive years before the initial listing application</a:t>
                      </a:r>
                      <a:r>
                        <a:rPr lang="en-US" sz="1200" u="none" strike="noStrike" cap="none" baseline="0" dirty="0">
                          <a:effectLst/>
                          <a:latin typeface="Nunito Sans" panose="020B0604020202020204" charset="0"/>
                          <a:sym typeface="Arial"/>
                        </a:rPr>
                        <a:t> -&gt; </a:t>
                      </a:r>
                      <a:r>
                        <a:rPr lang="en-US" sz="1200" u="none" strike="noStrike" cap="none" dirty="0">
                          <a:effectLst/>
                          <a:latin typeface="Nunito Sans" panose="020B0604020202020204" charset="0"/>
                          <a:sym typeface="Arial"/>
                        </a:rPr>
                        <a:t>50% of revenue to be in foreign currency, at least equivalent to minimum USD 5 Mn., </a:t>
                      </a:r>
                      <a:r>
                        <a:rPr lang="en-US" sz="1200" u="none" strike="noStrike" cap="none" baseline="0" dirty="0">
                          <a:effectLst/>
                          <a:latin typeface="Nunito Sans" panose="020B0604020202020204" charset="0"/>
                          <a:sym typeface="Arial"/>
                        </a:rPr>
                        <a:t>and on continuous basis</a:t>
                      </a:r>
                      <a:r>
                        <a:rPr lang="en-US" sz="1200" u="none" strike="noStrike" cap="none" dirty="0">
                          <a:effectLst/>
                          <a:latin typeface="Nunito Sans" panose="020B0604020202020204" charset="0"/>
                          <a:sym typeface="Arial"/>
                        </a:rPr>
                        <a:t>         	</a:t>
                      </a:r>
                      <a:endParaRPr lang="en-US" sz="1200" dirty="0">
                        <a:latin typeface="Nunito Sans" panose="020B0604020202020204" charset="0"/>
                      </a:endParaRPr>
                    </a:p>
                  </a:txBody>
                  <a:tcPr/>
                </a:tc>
                <a:tc hMerge="1">
                  <a:txBody>
                    <a:bodyPr/>
                    <a:lstStyle/>
                    <a:p>
                      <a:endParaRPr lang="en-US"/>
                    </a:p>
                  </a:txBody>
                  <a:tcPr/>
                </a:tc>
                <a:tc hMerge="1">
                  <a:txBody>
                    <a:bodyPr/>
                    <a:lstStyle/>
                    <a:p>
                      <a:endParaRPr lang="en-US" sz="1200" dirty="0">
                        <a:latin typeface="Nunito Sans" panose="020B0604020202020204" charset="0"/>
                      </a:endParaRPr>
                    </a:p>
                  </a:txBody>
                  <a:tcPr/>
                </a:tc>
                <a:extLst>
                  <a:ext uri="{0D108BD9-81ED-4DB2-BD59-A6C34878D82A}">
                    <a16:rowId xmlns:a16="http://schemas.microsoft.com/office/drawing/2014/main" val="2448664283"/>
                  </a:ext>
                </a:extLst>
              </a:tr>
            </a:tbl>
          </a:graphicData>
        </a:graphic>
      </p:graphicFrame>
      <p:sp>
        <p:nvSpPr>
          <p:cNvPr id="6" name="Right Brace 5"/>
          <p:cNvSpPr/>
          <p:nvPr/>
        </p:nvSpPr>
        <p:spPr>
          <a:xfrm>
            <a:off x="6924908" y="3523785"/>
            <a:ext cx="178419" cy="312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1" name="Google Shape;364;p33"/>
          <p:cNvSpPr/>
          <p:nvPr/>
        </p:nvSpPr>
        <p:spPr>
          <a:xfrm>
            <a:off x="2666876" y="2387552"/>
            <a:ext cx="1509612" cy="242936"/>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104" name="Google Shape;104;p16"/>
          <p:cNvSpPr txBox="1">
            <a:spLocks noGrp="1"/>
          </p:cNvSpPr>
          <p:nvPr>
            <p:ph type="title"/>
          </p:nvPr>
        </p:nvSpPr>
        <p:spPr>
          <a:xfrm>
            <a:off x="223299" y="476608"/>
            <a:ext cx="2046300" cy="1775938"/>
          </a:xfrm>
          <a:prstGeom prst="rect">
            <a:avLst/>
          </a:prstGeom>
        </p:spPr>
        <p:txBody>
          <a:bodyPr spcFirstLastPara="1" wrap="square" lIns="91425" tIns="91425" rIns="91425" bIns="91425" anchor="t" anchorCtr="0">
            <a:noAutofit/>
          </a:bodyPr>
          <a:lstStyle/>
          <a:p>
            <a:pPr lvl="0"/>
            <a:r>
              <a:rPr lang="en-US" dirty="0"/>
              <a:t>Additional requirements at the initial listing stage</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2" name="Google Shape;364;p33"/>
          <p:cNvSpPr/>
          <p:nvPr/>
        </p:nvSpPr>
        <p:spPr>
          <a:xfrm>
            <a:off x="2666876" y="3686378"/>
            <a:ext cx="1509612" cy="242936"/>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9" name="Google Shape;364;p33"/>
          <p:cNvSpPr/>
          <p:nvPr/>
        </p:nvSpPr>
        <p:spPr>
          <a:xfrm>
            <a:off x="2666876" y="555862"/>
            <a:ext cx="1509612" cy="242936"/>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3" name="Text Placeholder 2"/>
          <p:cNvSpPr>
            <a:spLocks noGrp="1"/>
          </p:cNvSpPr>
          <p:nvPr>
            <p:ph type="body" idx="2"/>
          </p:nvPr>
        </p:nvSpPr>
        <p:spPr>
          <a:xfrm>
            <a:off x="2921621" y="376247"/>
            <a:ext cx="6183863" cy="1474857"/>
          </a:xfrm>
        </p:spPr>
        <p:txBody>
          <a:bodyPr/>
          <a:lstStyle/>
          <a:p>
            <a:pPr marL="158750" indent="0">
              <a:buNone/>
            </a:pPr>
            <a:r>
              <a:rPr lang="en-US" sz="1400" b="1" dirty="0">
                <a:solidFill>
                  <a:schemeClr val="tx1"/>
                </a:solidFill>
              </a:rPr>
              <a:t>General</a:t>
            </a:r>
          </a:p>
          <a:p>
            <a:r>
              <a:rPr lang="en-US" sz="1400" dirty="0">
                <a:solidFill>
                  <a:schemeClr val="tx1"/>
                </a:solidFill>
              </a:rPr>
              <a:t>Must list a new class of shares, which is not issued </a:t>
            </a:r>
          </a:p>
          <a:p>
            <a:r>
              <a:rPr lang="en-US" sz="1400" dirty="0">
                <a:solidFill>
                  <a:schemeClr val="tx1"/>
                </a:solidFill>
              </a:rPr>
              <a:t>IPO consideration - be in a designated multi-currency specified by the CBSL</a:t>
            </a:r>
          </a:p>
          <a:p>
            <a:r>
              <a:rPr lang="en-US" sz="1400" dirty="0">
                <a:solidFill>
                  <a:schemeClr val="tx1"/>
                </a:solidFill>
              </a:rPr>
              <a:t>All equity to be listed - no lock-in</a:t>
            </a:r>
          </a:p>
          <a:p>
            <a:pPr marL="158750" indent="0">
              <a:buNone/>
            </a:pPr>
            <a:endParaRPr lang="en-US" sz="1400" dirty="0">
              <a:solidFill>
                <a:schemeClr val="tx1"/>
              </a:solidFill>
            </a:endParaRPr>
          </a:p>
          <a:p>
            <a:pPr marL="158750" indent="0">
              <a:buNone/>
            </a:pPr>
            <a:r>
              <a:rPr lang="en-US" sz="1400" b="1" dirty="0">
                <a:solidFill>
                  <a:schemeClr val="tx1"/>
                </a:solidFill>
              </a:rPr>
              <a:t>Entity</a:t>
            </a:r>
          </a:p>
          <a:p>
            <a:r>
              <a:rPr lang="en-US" sz="1400" dirty="0">
                <a:solidFill>
                  <a:schemeClr val="tx1"/>
                </a:solidFill>
              </a:rPr>
              <a:t>Comply with Foreign Exchange Regulations, as applicable</a:t>
            </a:r>
          </a:p>
          <a:p>
            <a:r>
              <a:rPr lang="en-US" sz="1400" dirty="0">
                <a:solidFill>
                  <a:schemeClr val="tx1"/>
                </a:solidFill>
              </a:rPr>
              <a:t>Be a holder of a SFCA (Special Foreign Currency Account)</a:t>
            </a:r>
          </a:p>
          <a:p>
            <a:endParaRPr lang="en-US" sz="1400" dirty="0">
              <a:solidFill>
                <a:schemeClr val="tx1"/>
              </a:solidFill>
            </a:endParaRPr>
          </a:p>
          <a:p>
            <a:pPr marL="158750" indent="0">
              <a:buNone/>
            </a:pPr>
            <a:r>
              <a:rPr lang="en-US" sz="1400" b="1" dirty="0">
                <a:solidFill>
                  <a:schemeClr val="tx1"/>
                </a:solidFill>
              </a:rPr>
              <a:t>Investors</a:t>
            </a:r>
          </a:p>
          <a:p>
            <a:r>
              <a:rPr lang="en-US" sz="1400" dirty="0">
                <a:solidFill>
                  <a:schemeClr val="tx1"/>
                </a:solidFill>
              </a:rPr>
              <a:t>Non-residents and non-nationals residing in Sri Lanka</a:t>
            </a:r>
          </a:p>
          <a:p>
            <a:r>
              <a:rPr lang="en-US" sz="1400" dirty="0">
                <a:solidFill>
                  <a:schemeClr val="tx1"/>
                </a:solidFill>
              </a:rPr>
              <a:t>IPO funds must be submitted via IIA </a:t>
            </a:r>
          </a:p>
          <a:p>
            <a:endParaRPr lang="en-US" sz="1400" b="1" dirty="0">
              <a:solidFill>
                <a:schemeClr val="tx1"/>
              </a:solidFill>
            </a:endParaRPr>
          </a:p>
          <a:p>
            <a:endParaRPr lang="en-US" sz="1400" dirty="0">
              <a:solidFill>
                <a:schemeClr val="tx1"/>
              </a:solidFill>
            </a:endParaRPr>
          </a:p>
          <a:p>
            <a:endParaRPr lang="en-US" sz="14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42358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2147" y="408002"/>
            <a:ext cx="2046300" cy="1775938"/>
          </a:xfrm>
          <a:prstGeom prst="rect">
            <a:avLst/>
          </a:prstGeom>
        </p:spPr>
        <p:txBody>
          <a:bodyPr spcFirstLastPara="1" wrap="square" lIns="91425" tIns="91425" rIns="91425" bIns="91425" anchor="t" anchorCtr="0">
            <a:noAutofit/>
          </a:bodyPr>
          <a:lstStyle/>
          <a:p>
            <a:pPr lvl="0"/>
            <a:r>
              <a:rPr lang="en-US" dirty="0"/>
              <a:t>Additional requirements at the initial listing stage</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2" name="Google Shape;364;p33"/>
          <p:cNvSpPr/>
          <p:nvPr/>
        </p:nvSpPr>
        <p:spPr>
          <a:xfrm>
            <a:off x="2666874" y="4292673"/>
            <a:ext cx="2315666" cy="254119"/>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9" name="Google Shape;364;p33"/>
          <p:cNvSpPr/>
          <p:nvPr/>
        </p:nvSpPr>
        <p:spPr>
          <a:xfrm>
            <a:off x="2666875" y="555862"/>
            <a:ext cx="2315666" cy="23896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15" name="Google Shape;364;p33"/>
          <p:cNvSpPr/>
          <p:nvPr/>
        </p:nvSpPr>
        <p:spPr>
          <a:xfrm>
            <a:off x="2666874" y="1515716"/>
            <a:ext cx="2315666" cy="23896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16" name="Google Shape;364;p33"/>
          <p:cNvSpPr/>
          <p:nvPr/>
        </p:nvSpPr>
        <p:spPr>
          <a:xfrm>
            <a:off x="2666874" y="2462619"/>
            <a:ext cx="2315666" cy="23896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Nunito Sans"/>
              <a:ea typeface="Nunito Sans"/>
              <a:cs typeface="Nunito Sans"/>
              <a:sym typeface="Nunito Sans"/>
            </a:endParaRPr>
          </a:p>
        </p:txBody>
      </p:sp>
      <p:sp>
        <p:nvSpPr>
          <p:cNvPr id="3" name="Text Placeholder 2"/>
          <p:cNvSpPr>
            <a:spLocks noGrp="1"/>
          </p:cNvSpPr>
          <p:nvPr>
            <p:ph type="body" idx="2"/>
          </p:nvPr>
        </p:nvSpPr>
        <p:spPr>
          <a:xfrm>
            <a:off x="2843560" y="376247"/>
            <a:ext cx="6122020" cy="1474857"/>
          </a:xfrm>
        </p:spPr>
        <p:txBody>
          <a:bodyPr/>
          <a:lstStyle/>
          <a:p>
            <a:pPr marL="158750" indent="0">
              <a:buNone/>
            </a:pPr>
            <a:r>
              <a:rPr lang="en-US" sz="1400" b="1" dirty="0">
                <a:solidFill>
                  <a:schemeClr val="tx1"/>
                </a:solidFill>
              </a:rPr>
              <a:t>Financial Statements</a:t>
            </a:r>
          </a:p>
          <a:p>
            <a:r>
              <a:rPr lang="it-IT" sz="1400" dirty="0">
                <a:solidFill>
                  <a:schemeClr val="tx1"/>
                </a:solidFill>
              </a:rPr>
              <a:t>Prepare as per CA Sri Lanka guidelines and in Trading Currency</a:t>
            </a:r>
          </a:p>
          <a:p>
            <a:endParaRPr lang="it-IT" sz="1400" dirty="0">
              <a:solidFill>
                <a:schemeClr val="tx1"/>
              </a:solidFill>
            </a:endParaRPr>
          </a:p>
          <a:p>
            <a:pPr marL="158750" indent="0">
              <a:buNone/>
            </a:pPr>
            <a:r>
              <a:rPr lang="it-IT" sz="1400" b="1" dirty="0">
                <a:solidFill>
                  <a:schemeClr val="tx1"/>
                </a:solidFill>
              </a:rPr>
              <a:t>Basis of allotment</a:t>
            </a:r>
            <a:endParaRPr lang="en-US" sz="1400" b="1" dirty="0">
              <a:solidFill>
                <a:schemeClr val="tx1"/>
              </a:solidFill>
            </a:endParaRPr>
          </a:p>
          <a:p>
            <a:r>
              <a:rPr lang="en-US" sz="1400" dirty="0">
                <a:solidFill>
                  <a:schemeClr val="tx1"/>
                </a:solidFill>
              </a:rPr>
              <a:t>Decide in consultation with the CSE </a:t>
            </a:r>
          </a:p>
          <a:p>
            <a:endParaRPr lang="en-US" sz="1400" dirty="0">
              <a:solidFill>
                <a:schemeClr val="tx1"/>
              </a:solidFill>
            </a:endParaRPr>
          </a:p>
          <a:p>
            <a:pPr marL="158750" indent="0">
              <a:buNone/>
            </a:pPr>
            <a:r>
              <a:rPr lang="en-US" sz="1400" b="1" dirty="0">
                <a:solidFill>
                  <a:schemeClr val="tx1"/>
                </a:solidFill>
              </a:rPr>
              <a:t>IPO fund raised</a:t>
            </a:r>
          </a:p>
          <a:p>
            <a:r>
              <a:rPr lang="en-US" sz="1400" dirty="0">
                <a:solidFill>
                  <a:schemeClr val="tx1"/>
                </a:solidFill>
              </a:rPr>
              <a:t>Deposit in  SFCA</a:t>
            </a:r>
          </a:p>
          <a:p>
            <a:r>
              <a:rPr lang="en-US" sz="1400" dirty="0">
                <a:solidFill>
                  <a:schemeClr val="tx1"/>
                </a:solidFill>
              </a:rPr>
              <a:t>Up to 60 % can be taken out of Sri Lanka</a:t>
            </a:r>
          </a:p>
          <a:p>
            <a:r>
              <a:rPr lang="en-US" sz="1400" dirty="0">
                <a:solidFill>
                  <a:schemeClr val="tx1"/>
                </a:solidFill>
              </a:rPr>
              <a:t>Income generated must be brought to SL within 1 month, can use 50% of this income for projects outside Sri Lanka </a:t>
            </a:r>
          </a:p>
          <a:p>
            <a:endParaRPr lang="en-US" sz="1400" dirty="0">
              <a:solidFill>
                <a:schemeClr val="tx1"/>
              </a:solidFill>
            </a:endParaRPr>
          </a:p>
          <a:p>
            <a:pPr marL="158750" indent="0">
              <a:buNone/>
            </a:pPr>
            <a:r>
              <a:rPr lang="en-US" sz="1400" b="1" dirty="0">
                <a:solidFill>
                  <a:schemeClr val="tx1"/>
                </a:solidFill>
              </a:rPr>
              <a:t>Listing Fees</a:t>
            </a:r>
          </a:p>
          <a:p>
            <a:r>
              <a:rPr lang="en-US" sz="1400" dirty="0">
                <a:solidFill>
                  <a:schemeClr val="tx1"/>
                </a:solidFill>
              </a:rPr>
              <a:t>0.2 % of IPO funds (minimum USD 20,000 maximum USD 100,000) </a:t>
            </a:r>
          </a:p>
          <a:p>
            <a:endParaRPr lang="en-US" sz="1400" dirty="0">
              <a:solidFill>
                <a:schemeClr val="tx1"/>
              </a:solidFill>
            </a:endParaRPr>
          </a:p>
          <a:p>
            <a:endParaRPr lang="en-US" sz="1400" b="1" dirty="0">
              <a:solidFill>
                <a:schemeClr val="tx1"/>
              </a:solidFill>
            </a:endParaRPr>
          </a:p>
          <a:p>
            <a:pPr marL="158750" indent="0">
              <a:buNone/>
            </a:pPr>
            <a:endParaRPr lang="en-US" sz="1400" dirty="0">
              <a:solidFill>
                <a:schemeClr val="tx1"/>
              </a:solidFill>
            </a:endParaRPr>
          </a:p>
          <a:p>
            <a:endParaRPr lang="en-US" sz="1400" dirty="0">
              <a:solidFill>
                <a:schemeClr val="tx1"/>
              </a:solidFill>
            </a:endParaRPr>
          </a:p>
          <a:p>
            <a:endParaRPr lang="en-US" sz="14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121863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2147" y="408002"/>
            <a:ext cx="2341482" cy="1775938"/>
          </a:xfrm>
          <a:prstGeom prst="rect">
            <a:avLst/>
          </a:prstGeom>
        </p:spPr>
        <p:txBody>
          <a:bodyPr spcFirstLastPara="1" wrap="square" lIns="91425" tIns="91425" rIns="91425" bIns="91425" anchor="t" anchorCtr="0">
            <a:noAutofit/>
          </a:bodyPr>
          <a:lstStyle/>
          <a:p>
            <a:pPr lvl="0"/>
            <a:r>
              <a:rPr lang="en-US" dirty="0"/>
              <a:t>Disclosure Requirements in the Prospectus</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13" name="Google Shape;156;p22"/>
          <p:cNvCxnSpPr/>
          <p:nvPr/>
        </p:nvCxnSpPr>
        <p:spPr>
          <a:xfrm>
            <a:off x="6210362" y="1726243"/>
            <a:ext cx="909900" cy="0"/>
          </a:xfrm>
          <a:prstGeom prst="straightConnector1">
            <a:avLst/>
          </a:prstGeom>
          <a:noFill/>
          <a:ln w="19050" cap="flat" cmpd="sng">
            <a:solidFill>
              <a:schemeClr val="accent2">
                <a:lumMod val="40000"/>
                <a:lumOff val="60000"/>
              </a:schemeClr>
            </a:solidFill>
            <a:prstDash val="solid"/>
            <a:round/>
            <a:headEnd type="oval" w="sm" len="sm"/>
            <a:tailEnd type="triangle" w="sm" len="sm"/>
          </a:ln>
        </p:spPr>
      </p:cxnSp>
      <p:sp>
        <p:nvSpPr>
          <p:cNvPr id="14" name="Google Shape;181;p24"/>
          <p:cNvSpPr txBox="1">
            <a:spLocks noGrp="1"/>
          </p:cNvSpPr>
          <p:nvPr>
            <p:ph type="body" idx="1"/>
          </p:nvPr>
        </p:nvSpPr>
        <p:spPr>
          <a:xfrm>
            <a:off x="2865311" y="389248"/>
            <a:ext cx="1326275"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exchange rate fluctuations</a:t>
            </a:r>
            <a:endParaRPr sz="1200" i="0" dirty="0">
              <a:solidFill>
                <a:schemeClr val="tx1"/>
              </a:solidFill>
              <a:latin typeface="Nunito Sans" panose="020B0604020202020204" charset="0"/>
            </a:endParaRPr>
          </a:p>
        </p:txBody>
      </p:sp>
      <p:sp>
        <p:nvSpPr>
          <p:cNvPr id="17" name="Google Shape;181;p24"/>
          <p:cNvSpPr txBox="1">
            <a:spLocks noGrp="1"/>
          </p:cNvSpPr>
          <p:nvPr>
            <p:ph type="body" idx="1"/>
          </p:nvPr>
        </p:nvSpPr>
        <p:spPr>
          <a:xfrm>
            <a:off x="4191586" y="389248"/>
            <a:ext cx="1326275"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foreign market conditions </a:t>
            </a:r>
          </a:p>
        </p:txBody>
      </p:sp>
      <p:sp>
        <p:nvSpPr>
          <p:cNvPr id="18" name="Google Shape;181;p24"/>
          <p:cNvSpPr txBox="1">
            <a:spLocks noGrp="1"/>
          </p:cNvSpPr>
          <p:nvPr>
            <p:ph type="body" idx="1"/>
          </p:nvPr>
        </p:nvSpPr>
        <p:spPr>
          <a:xfrm>
            <a:off x="5517861" y="387672"/>
            <a:ext cx="1326275"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legal/regulatory </a:t>
            </a:r>
          </a:p>
        </p:txBody>
      </p:sp>
      <p:sp>
        <p:nvSpPr>
          <p:cNvPr id="21" name="Google Shape;535;p43"/>
          <p:cNvSpPr/>
          <p:nvPr/>
        </p:nvSpPr>
        <p:spPr>
          <a:xfrm>
            <a:off x="2585658" y="1427096"/>
            <a:ext cx="6524889" cy="614399"/>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en" sz="2400" b="1" dirty="0">
                <a:solidFill>
                  <a:schemeClr val="lt1"/>
                </a:solidFill>
                <a:latin typeface="Nunito Sans"/>
                <a:ea typeface="Nunito Sans"/>
                <a:cs typeface="Nunito Sans"/>
                <a:sym typeface="Nunito Sans"/>
              </a:rPr>
              <a:t>RISKS</a:t>
            </a:r>
            <a:endParaRPr sz="2400" b="1" dirty="0">
              <a:solidFill>
                <a:schemeClr val="lt1"/>
              </a:solidFill>
              <a:latin typeface="Nunito Sans"/>
              <a:ea typeface="Nunito Sans"/>
              <a:cs typeface="Nunito Sans"/>
              <a:sym typeface="Nunito Sans"/>
            </a:endParaRPr>
          </a:p>
        </p:txBody>
      </p:sp>
      <p:cxnSp>
        <p:nvCxnSpPr>
          <p:cNvPr id="22" name="Google Shape;537;p43"/>
          <p:cNvCxnSpPr/>
          <p:nvPr/>
        </p:nvCxnSpPr>
        <p:spPr>
          <a:xfrm rot="10800000">
            <a:off x="3236473" y="1006024"/>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Google Shape;537;p43"/>
          <p:cNvCxnSpPr/>
          <p:nvPr/>
        </p:nvCxnSpPr>
        <p:spPr>
          <a:xfrm rot="10800000">
            <a:off x="4668760" y="1006024"/>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Google Shape;537;p43"/>
          <p:cNvCxnSpPr/>
          <p:nvPr/>
        </p:nvCxnSpPr>
        <p:spPr>
          <a:xfrm rot="10800000">
            <a:off x="6127755" y="1006024"/>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Google Shape;537;p43"/>
          <p:cNvCxnSpPr/>
          <p:nvPr/>
        </p:nvCxnSpPr>
        <p:spPr>
          <a:xfrm rot="10800000">
            <a:off x="4057186" y="1788629"/>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Google Shape;181;p24"/>
          <p:cNvSpPr txBox="1">
            <a:spLocks noGrp="1"/>
          </p:cNvSpPr>
          <p:nvPr>
            <p:ph type="body" idx="1"/>
          </p:nvPr>
        </p:nvSpPr>
        <p:spPr>
          <a:xfrm>
            <a:off x="3225434" y="2183940"/>
            <a:ext cx="1932304"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Economic, business, liquidity and default</a:t>
            </a:r>
          </a:p>
        </p:txBody>
      </p:sp>
      <p:cxnSp>
        <p:nvCxnSpPr>
          <p:cNvPr id="27" name="Google Shape;537;p43"/>
          <p:cNvCxnSpPr/>
          <p:nvPr/>
        </p:nvCxnSpPr>
        <p:spPr>
          <a:xfrm rot="10800000">
            <a:off x="5503724" y="1788629"/>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Google Shape;181;p24"/>
          <p:cNvSpPr txBox="1">
            <a:spLocks noGrp="1"/>
          </p:cNvSpPr>
          <p:nvPr>
            <p:ph type="body" idx="1"/>
          </p:nvPr>
        </p:nvSpPr>
        <p:spPr>
          <a:xfrm>
            <a:off x="4749159" y="2187358"/>
            <a:ext cx="1965932"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changes in the quantum of foreign currency revenue earned by the Listed Entity</a:t>
            </a:r>
            <a:endParaRPr sz="1200" i="0" dirty="0">
              <a:solidFill>
                <a:schemeClr val="tx1"/>
              </a:solidFill>
              <a:latin typeface="Nunito Sans" panose="020B0604020202020204" charset="0"/>
            </a:endParaRPr>
          </a:p>
        </p:txBody>
      </p:sp>
      <p:cxnSp>
        <p:nvCxnSpPr>
          <p:cNvPr id="29" name="Google Shape;537;p43"/>
          <p:cNvCxnSpPr/>
          <p:nvPr/>
        </p:nvCxnSpPr>
        <p:spPr>
          <a:xfrm rot="10800000">
            <a:off x="7030547" y="1788630"/>
            <a:ext cx="0" cy="49860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Google Shape;181;p24"/>
          <p:cNvSpPr txBox="1">
            <a:spLocks noGrp="1"/>
          </p:cNvSpPr>
          <p:nvPr>
            <p:ph type="body" idx="1"/>
          </p:nvPr>
        </p:nvSpPr>
        <p:spPr>
          <a:xfrm>
            <a:off x="6715091" y="2187357"/>
            <a:ext cx="1326275"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having material impact</a:t>
            </a:r>
          </a:p>
        </p:txBody>
      </p:sp>
      <p:sp>
        <p:nvSpPr>
          <p:cNvPr id="32" name="Google Shape;535;p43"/>
          <p:cNvSpPr/>
          <p:nvPr/>
        </p:nvSpPr>
        <p:spPr>
          <a:xfrm>
            <a:off x="2591746" y="3371985"/>
            <a:ext cx="6524889" cy="614399"/>
          </a:xfrm>
          <a:prstGeom prst="homePlate">
            <a:avLst>
              <a:gd name="adj" fmla="val 32030"/>
            </a:avLst>
          </a:prstGeom>
          <a:solidFill>
            <a:schemeClr val="accent2">
              <a:lumMod val="20000"/>
              <a:lumOff val="80000"/>
            </a:schemeClr>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endParaRPr sz="2400" b="1" dirty="0">
              <a:solidFill>
                <a:schemeClr val="lt1"/>
              </a:solidFill>
              <a:latin typeface="Nunito Sans"/>
              <a:ea typeface="Nunito Sans"/>
              <a:cs typeface="Nunito Sans"/>
              <a:sym typeface="Nunito Sans"/>
            </a:endParaRPr>
          </a:p>
        </p:txBody>
      </p:sp>
      <p:sp>
        <p:nvSpPr>
          <p:cNvPr id="31" name="Google Shape;181;p24"/>
          <p:cNvSpPr txBox="1">
            <a:spLocks noGrp="1"/>
          </p:cNvSpPr>
          <p:nvPr>
            <p:ph type="body" idx="1"/>
          </p:nvPr>
        </p:nvSpPr>
        <p:spPr>
          <a:xfrm>
            <a:off x="2596809" y="3300925"/>
            <a:ext cx="6212654" cy="673437"/>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A detailed description of the business segments/units which contribute to the Local Entity generating fifty per centum (50%) of the total annual revenue in foreign currency.</a:t>
            </a:r>
            <a:endParaRPr sz="1200" i="0" dirty="0">
              <a:solidFill>
                <a:schemeClr val="tx1"/>
              </a:solidFill>
              <a:latin typeface="Nunito Sans" panose="020B060402020202020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206549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2147" y="408002"/>
            <a:ext cx="2341482" cy="1775938"/>
          </a:xfrm>
          <a:prstGeom prst="rect">
            <a:avLst/>
          </a:prstGeom>
        </p:spPr>
        <p:txBody>
          <a:bodyPr spcFirstLastPara="1" wrap="square" lIns="91425" tIns="91425" rIns="91425" bIns="91425" anchor="t" anchorCtr="0">
            <a:noAutofit/>
          </a:bodyPr>
          <a:lstStyle/>
          <a:p>
            <a:pPr lvl="0"/>
            <a:r>
              <a:rPr lang="en-US" dirty="0"/>
              <a:t>Disclosure Requirements in the Annual Report</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4" name="Google Shape;181;p24"/>
          <p:cNvSpPr txBox="1">
            <a:spLocks noGrp="1"/>
          </p:cNvSpPr>
          <p:nvPr>
            <p:ph type="body" idx="1"/>
          </p:nvPr>
        </p:nvSpPr>
        <p:spPr>
          <a:xfrm>
            <a:off x="3248930" y="725059"/>
            <a:ext cx="5984279" cy="3802336"/>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Trading Currency</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Detailed description of the utilization of proceeds held in SFCA pursuant to the IPO</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A Statement of compliance</a:t>
            </a:r>
          </a:p>
          <a:p>
            <a:pPr marL="0" lvl="0" indent="0">
              <a:buNone/>
            </a:pPr>
            <a:r>
              <a:rPr lang="en-US" sz="1200" i="0" dirty="0">
                <a:solidFill>
                  <a:schemeClr val="tx1"/>
                </a:solidFill>
                <a:latin typeface="Nunito Sans" panose="020B0604020202020204" charset="0"/>
              </a:rPr>
              <a:t>-50% of revenue in foreign currency, at least equivalent to minimum USD 5Mn)</a:t>
            </a:r>
          </a:p>
          <a:p>
            <a:pPr marL="0" lvl="0" indent="0">
              <a:buNone/>
            </a:pPr>
            <a:r>
              <a:rPr lang="en-US" sz="1200" i="0" dirty="0">
                <a:solidFill>
                  <a:schemeClr val="tx1"/>
                </a:solidFill>
                <a:latin typeface="Nunito Sans" panose="020B0604020202020204" charset="0"/>
              </a:rPr>
              <a:t>-Utilization of proceeds held in SFCA/capital gains for any capital transactions    outside SL</a:t>
            </a:r>
          </a:p>
          <a:p>
            <a:pPr marL="0" lvl="0" indent="0">
              <a:buNone/>
            </a:pPr>
            <a:r>
              <a:rPr lang="en-US" sz="1200" i="0" dirty="0">
                <a:solidFill>
                  <a:schemeClr val="tx1"/>
                </a:solidFill>
                <a:latin typeface="Nunito Sans" panose="020B0604020202020204" charset="0"/>
              </a:rPr>
              <a:t>-Repatriation of income of the investments made through the SFCA into Sri Lanka</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A status update on the residual of the proceeds which are not utilized </a:t>
            </a:r>
          </a:p>
          <a:p>
            <a:pPr marL="0" lvl="0" indent="0">
              <a:buNone/>
            </a:pPr>
            <a:endParaRPr lang="en-US" sz="1200" i="0" dirty="0">
              <a:solidFill>
                <a:schemeClr val="tx1"/>
              </a:solidFill>
              <a:latin typeface="Nunito Sans" panose="020B0604020202020204" charset="0"/>
            </a:endParaRPr>
          </a:p>
          <a:p>
            <a:pPr marL="0" lvl="0" indent="0">
              <a:buNone/>
            </a:pPr>
            <a:endParaRPr sz="1200" i="0" dirty="0">
              <a:solidFill>
                <a:schemeClr val="tx1"/>
              </a:solidFill>
              <a:latin typeface="Nunito Sans" panose="020B0604020202020204" charset="0"/>
            </a:endParaRPr>
          </a:p>
        </p:txBody>
      </p:sp>
      <p:cxnSp>
        <p:nvCxnSpPr>
          <p:cNvPr id="22" name="Google Shape;537;p43"/>
          <p:cNvCxnSpPr/>
          <p:nvPr/>
        </p:nvCxnSpPr>
        <p:spPr>
          <a:xfrm flipH="1">
            <a:off x="2596809" y="1006023"/>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Google Shape;537;p43"/>
          <p:cNvCxnSpPr/>
          <p:nvPr/>
        </p:nvCxnSpPr>
        <p:spPr>
          <a:xfrm flipH="1">
            <a:off x="2596809" y="1543461"/>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Google Shape;537;p43"/>
          <p:cNvCxnSpPr/>
          <p:nvPr/>
        </p:nvCxnSpPr>
        <p:spPr>
          <a:xfrm flipH="1">
            <a:off x="2596809" y="2097305"/>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Google Shape;537;p43"/>
          <p:cNvCxnSpPr/>
          <p:nvPr/>
        </p:nvCxnSpPr>
        <p:spPr>
          <a:xfrm flipH="1">
            <a:off x="2596809" y="3766271"/>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5559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2147" y="408002"/>
            <a:ext cx="2341482" cy="1775938"/>
          </a:xfrm>
          <a:prstGeom prst="rect">
            <a:avLst/>
          </a:prstGeom>
        </p:spPr>
        <p:txBody>
          <a:bodyPr spcFirstLastPara="1" wrap="square" lIns="91425" tIns="91425" rIns="91425" bIns="91425" anchor="t" anchorCtr="0">
            <a:noAutofit/>
          </a:bodyPr>
          <a:lstStyle/>
          <a:p>
            <a:pPr lvl="0"/>
            <a:r>
              <a:rPr lang="en-US" dirty="0"/>
              <a:t>Disclosure Requirements in the Interim Financial Statements</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4" name="Google Shape;181;p24"/>
          <p:cNvSpPr txBox="1">
            <a:spLocks noGrp="1"/>
          </p:cNvSpPr>
          <p:nvPr>
            <p:ph type="body" idx="1"/>
          </p:nvPr>
        </p:nvSpPr>
        <p:spPr>
          <a:xfrm>
            <a:off x="3271232" y="282772"/>
            <a:ext cx="5984279" cy="3802336"/>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Trading Currency</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The names and the number of shares held by the 20 largest shareholders</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Public Holding</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Shareholding of each director and CEO</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Other Additional disclosures (if the entity has listed Foreign Currency denominated Securities) on utilization of proceeds, compliance to foreign exchange rules and etc.</a:t>
            </a:r>
          </a:p>
          <a:p>
            <a:pPr marL="171450" indent="-171450"/>
            <a:r>
              <a:rPr lang="en-US" sz="1200" i="0" dirty="0">
                <a:solidFill>
                  <a:schemeClr val="tx1"/>
                </a:solidFill>
                <a:latin typeface="Nunito Sans" panose="020B0604020202020204" charset="0"/>
              </a:rPr>
              <a:t>Utilization of proceeds = 60%</a:t>
            </a:r>
          </a:p>
          <a:p>
            <a:pPr marL="171450" indent="-171450"/>
            <a:r>
              <a:rPr lang="en-US" sz="1200" i="0" dirty="0">
                <a:solidFill>
                  <a:schemeClr val="tx1"/>
                </a:solidFill>
                <a:latin typeface="Nunito Sans" panose="020B0604020202020204" charset="0"/>
              </a:rPr>
              <a:t>Utilization of capital gains = 50%	 for Capital Transactions outside SL</a:t>
            </a:r>
          </a:p>
          <a:p>
            <a:pPr marL="171450" indent="-171450"/>
            <a:r>
              <a:rPr lang="en-US" sz="1200" i="0" dirty="0">
                <a:solidFill>
                  <a:schemeClr val="tx1"/>
                </a:solidFill>
                <a:latin typeface="Nunito Sans" panose="020B0604020202020204" charset="0"/>
              </a:rPr>
              <a:t>Unutilized proceeds = 40% </a:t>
            </a:r>
            <a:endParaRPr sz="1200" i="0" dirty="0">
              <a:solidFill>
                <a:schemeClr val="tx1"/>
              </a:solidFill>
              <a:latin typeface="Nunito Sans" panose="020B0604020202020204" charset="0"/>
            </a:endParaRPr>
          </a:p>
        </p:txBody>
      </p:sp>
      <p:cxnSp>
        <p:nvCxnSpPr>
          <p:cNvPr id="22" name="Google Shape;537;p43"/>
          <p:cNvCxnSpPr/>
          <p:nvPr/>
        </p:nvCxnSpPr>
        <p:spPr>
          <a:xfrm flipH="1">
            <a:off x="2619111" y="563736"/>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Google Shape;537;p43"/>
          <p:cNvCxnSpPr/>
          <p:nvPr/>
        </p:nvCxnSpPr>
        <p:spPr>
          <a:xfrm flipH="1">
            <a:off x="2619111" y="1101174"/>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Google Shape;537;p43"/>
          <p:cNvCxnSpPr/>
          <p:nvPr/>
        </p:nvCxnSpPr>
        <p:spPr>
          <a:xfrm flipH="1">
            <a:off x="2619111" y="1655018"/>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Google Shape;537;p43"/>
          <p:cNvCxnSpPr/>
          <p:nvPr/>
        </p:nvCxnSpPr>
        <p:spPr>
          <a:xfrm flipH="1">
            <a:off x="2662290" y="2833330"/>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Google Shape;537;p43"/>
          <p:cNvCxnSpPr/>
          <p:nvPr/>
        </p:nvCxnSpPr>
        <p:spPr>
          <a:xfrm flipH="1">
            <a:off x="2619111" y="2264618"/>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a:off x="5854391" y="3300761"/>
            <a:ext cx="200722" cy="6913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428135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45602" y="694822"/>
            <a:ext cx="2341482" cy="1775938"/>
          </a:xfrm>
          <a:prstGeom prst="rect">
            <a:avLst/>
          </a:prstGeom>
        </p:spPr>
        <p:txBody>
          <a:bodyPr spcFirstLastPara="1" wrap="square" lIns="91425" tIns="91425" rIns="91425" bIns="91425" anchor="t" anchorCtr="0">
            <a:noAutofit/>
          </a:bodyPr>
          <a:lstStyle/>
          <a:p>
            <a:pPr lvl="0"/>
            <a:r>
              <a:rPr lang="en-US" dirty="0"/>
              <a:t>Immediate Disclosure Requirements</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4" name="Google Shape;181;p24"/>
          <p:cNvSpPr txBox="1">
            <a:spLocks noGrp="1"/>
          </p:cNvSpPr>
          <p:nvPr>
            <p:ph type="body" idx="1"/>
          </p:nvPr>
        </p:nvSpPr>
        <p:spPr>
          <a:xfrm>
            <a:off x="3282384" y="764389"/>
            <a:ext cx="5984279" cy="3802336"/>
          </a:xfrm>
          <a:prstGeom prst="rect">
            <a:avLst/>
          </a:prstGeom>
        </p:spPr>
        <p:txBody>
          <a:bodyPr spcFirstLastPara="1" wrap="square" lIns="91425" tIns="91425" rIns="91425" bIns="91425" anchor="t" anchorCtr="0">
            <a:noAutofit/>
          </a:bodyPr>
          <a:lstStyle/>
          <a:p>
            <a:pPr marL="0" lvl="0" indent="0">
              <a:buNone/>
            </a:pPr>
            <a:r>
              <a:rPr lang="en-US" sz="1200" i="0" dirty="0">
                <a:solidFill>
                  <a:schemeClr val="tx1"/>
                </a:solidFill>
                <a:latin typeface="Nunito Sans" panose="020B0604020202020204" charset="0"/>
              </a:rPr>
              <a:t>Foreign exchange earnings &lt; 50% of total revenue or USD 5Mn</a:t>
            </a:r>
          </a:p>
          <a:p>
            <a:pPr marL="0" lvl="0" indent="0">
              <a:buNone/>
            </a:pPr>
            <a:endParaRPr lang="en-US" sz="1200" i="0" dirty="0">
              <a:solidFill>
                <a:schemeClr val="tx1"/>
              </a:solidFill>
              <a:latin typeface="Nunito Sans" panose="020B0604020202020204" charset="0"/>
            </a:endParaRPr>
          </a:p>
          <a:p>
            <a:pPr marL="0" lvl="0" indent="0">
              <a:buNone/>
            </a:pPr>
            <a:r>
              <a:rPr lang="en-US" sz="1200" i="0" dirty="0">
                <a:solidFill>
                  <a:schemeClr val="tx1"/>
                </a:solidFill>
                <a:latin typeface="Nunito Sans" panose="020B0604020202020204" charset="0"/>
              </a:rPr>
              <a:t>Non-compliances with</a:t>
            </a:r>
          </a:p>
          <a:p>
            <a:pPr marL="171450" indent="-171450"/>
            <a:r>
              <a:rPr lang="en-US" sz="1200" i="0" dirty="0">
                <a:solidFill>
                  <a:schemeClr val="tx1"/>
                </a:solidFill>
                <a:latin typeface="Nunito Sans" panose="020B0604020202020204" charset="0"/>
              </a:rPr>
              <a:t>Utilization of IPO Proceeds held in the SFCA &gt; 60%</a:t>
            </a:r>
          </a:p>
          <a:p>
            <a:pPr marL="171450" indent="-171450"/>
            <a:r>
              <a:rPr lang="en-US" sz="1200" i="0" dirty="0">
                <a:solidFill>
                  <a:schemeClr val="tx1"/>
                </a:solidFill>
                <a:latin typeface="Nunito Sans" panose="020B0604020202020204" charset="0"/>
              </a:rPr>
              <a:t>Repatriation of income/capital proceeds </a:t>
            </a:r>
          </a:p>
          <a:p>
            <a:pPr marL="0" indent="0">
              <a:buNone/>
            </a:pPr>
            <a:endParaRPr lang="en-US" sz="1200" i="0" dirty="0">
              <a:solidFill>
                <a:schemeClr val="tx1"/>
              </a:solidFill>
              <a:latin typeface="Nunito Sans" panose="020B0604020202020204" charset="0"/>
            </a:endParaRPr>
          </a:p>
          <a:p>
            <a:pPr marL="0" lvl="0" indent="0">
              <a:buNone/>
            </a:pPr>
            <a:endParaRPr lang="en-US" sz="1200" i="0" dirty="0">
              <a:solidFill>
                <a:schemeClr val="tx1"/>
              </a:solidFill>
              <a:latin typeface="Nunito Sans" panose="020B0604020202020204" charset="0"/>
            </a:endParaRPr>
          </a:p>
        </p:txBody>
      </p:sp>
      <p:cxnSp>
        <p:nvCxnSpPr>
          <p:cNvPr id="22" name="Google Shape;537;p43"/>
          <p:cNvCxnSpPr/>
          <p:nvPr/>
        </p:nvCxnSpPr>
        <p:spPr>
          <a:xfrm flipH="1">
            <a:off x="2630263" y="1045353"/>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Google Shape;537;p43"/>
          <p:cNvCxnSpPr/>
          <p:nvPr/>
        </p:nvCxnSpPr>
        <p:spPr>
          <a:xfrm flipH="1">
            <a:off x="2630263" y="1582791"/>
            <a:ext cx="608942"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5944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12147" y="408002"/>
            <a:ext cx="2046300" cy="1775938"/>
          </a:xfrm>
          <a:prstGeom prst="rect">
            <a:avLst/>
          </a:prstGeom>
        </p:spPr>
        <p:txBody>
          <a:bodyPr spcFirstLastPara="1" wrap="square" lIns="91425" tIns="91425" rIns="91425" bIns="91425" anchor="t" anchorCtr="0">
            <a:noAutofit/>
          </a:bodyPr>
          <a:lstStyle/>
          <a:p>
            <a:pPr lvl="0"/>
            <a:r>
              <a:rPr lang="en-US" dirty="0"/>
              <a:t>Listing Fee for Further Issue of Securities</a:t>
            </a:r>
            <a:endParaRPr dirty="0"/>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0" name="Google Shape;364;p33"/>
          <p:cNvSpPr/>
          <p:nvPr/>
        </p:nvSpPr>
        <p:spPr>
          <a:xfrm>
            <a:off x="2587084" y="3222709"/>
            <a:ext cx="2553628" cy="23896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Nunito Sans"/>
              <a:ea typeface="Nunito Sans"/>
              <a:cs typeface="Nunito Sans"/>
              <a:sym typeface="Nunito Sans"/>
            </a:endParaRPr>
          </a:p>
        </p:txBody>
      </p:sp>
      <p:sp>
        <p:nvSpPr>
          <p:cNvPr id="9" name="Google Shape;364;p33"/>
          <p:cNvSpPr/>
          <p:nvPr/>
        </p:nvSpPr>
        <p:spPr>
          <a:xfrm>
            <a:off x="2587084" y="629957"/>
            <a:ext cx="5969700" cy="414294"/>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Nunito Sans"/>
              <a:ea typeface="Nunito Sans"/>
              <a:cs typeface="Nunito Sans"/>
              <a:sym typeface="Nunito Sans"/>
            </a:endParaRPr>
          </a:p>
        </p:txBody>
      </p:sp>
      <p:sp>
        <p:nvSpPr>
          <p:cNvPr id="16" name="Google Shape;364;p33"/>
          <p:cNvSpPr/>
          <p:nvPr/>
        </p:nvSpPr>
        <p:spPr>
          <a:xfrm>
            <a:off x="2587084" y="2133480"/>
            <a:ext cx="2553628" cy="23896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Nunito Sans"/>
              <a:ea typeface="Nunito Sans"/>
              <a:cs typeface="Nunito Sans"/>
              <a:sym typeface="Nunito Sans"/>
            </a:endParaRPr>
          </a:p>
        </p:txBody>
      </p:sp>
      <p:sp>
        <p:nvSpPr>
          <p:cNvPr id="3" name="Text Placeholder 2"/>
          <p:cNvSpPr>
            <a:spLocks noGrp="1"/>
          </p:cNvSpPr>
          <p:nvPr>
            <p:ph type="body" idx="2"/>
          </p:nvPr>
        </p:nvSpPr>
        <p:spPr>
          <a:xfrm>
            <a:off x="2843559" y="394587"/>
            <a:ext cx="5713225" cy="1474857"/>
          </a:xfrm>
        </p:spPr>
        <p:txBody>
          <a:bodyPr/>
          <a:lstStyle/>
          <a:p>
            <a:pPr marL="158750" indent="0">
              <a:lnSpc>
                <a:spcPct val="100000"/>
              </a:lnSpc>
              <a:spcBef>
                <a:spcPts val="1200"/>
              </a:spcBef>
              <a:buNone/>
            </a:pPr>
            <a:r>
              <a:rPr lang="en-US" sz="1400" b="1" dirty="0">
                <a:solidFill>
                  <a:schemeClr val="tx1"/>
                </a:solidFill>
              </a:rPr>
              <a:t>Rights issue, capitalization of reserves, private placements or scrip dividend</a:t>
            </a:r>
          </a:p>
          <a:p>
            <a:pPr marL="158750" indent="0">
              <a:lnSpc>
                <a:spcPct val="100000"/>
              </a:lnSpc>
              <a:spcBef>
                <a:spcPts val="1200"/>
              </a:spcBef>
              <a:buNone/>
            </a:pPr>
            <a:r>
              <a:rPr lang="en-US" sz="1400" dirty="0">
                <a:solidFill>
                  <a:schemeClr val="tx1"/>
                </a:solidFill>
              </a:rPr>
              <a:t>USD 2500 or 0.01% of the funds to be raised/value of Securities issued (whichever is higher, maximum of USD 5000)</a:t>
            </a:r>
            <a:endParaRPr lang="it-IT" sz="1400" dirty="0">
              <a:solidFill>
                <a:schemeClr val="tx1"/>
              </a:solidFill>
            </a:endParaRPr>
          </a:p>
          <a:p>
            <a:pPr>
              <a:lnSpc>
                <a:spcPct val="100000"/>
              </a:lnSpc>
              <a:spcBef>
                <a:spcPts val="1200"/>
              </a:spcBef>
            </a:pPr>
            <a:endParaRPr lang="en-US" sz="1400" dirty="0">
              <a:solidFill>
                <a:schemeClr val="tx1"/>
              </a:solidFill>
            </a:endParaRPr>
          </a:p>
          <a:p>
            <a:pPr marL="158750" indent="0">
              <a:lnSpc>
                <a:spcPct val="100000"/>
              </a:lnSpc>
              <a:spcBef>
                <a:spcPts val="1200"/>
              </a:spcBef>
              <a:buNone/>
            </a:pPr>
            <a:r>
              <a:rPr lang="en-US" sz="1400" b="1" dirty="0">
                <a:solidFill>
                  <a:schemeClr val="tx1"/>
                </a:solidFill>
              </a:rPr>
              <a:t>Share swaps or ESOP</a:t>
            </a:r>
          </a:p>
          <a:p>
            <a:pPr marL="158750" indent="0">
              <a:lnSpc>
                <a:spcPct val="100000"/>
              </a:lnSpc>
              <a:spcBef>
                <a:spcPts val="1200"/>
              </a:spcBef>
              <a:buNone/>
            </a:pPr>
            <a:r>
              <a:rPr lang="en-US" sz="1400" dirty="0">
                <a:solidFill>
                  <a:schemeClr val="tx1"/>
                </a:solidFill>
              </a:rPr>
              <a:t>USD 1500</a:t>
            </a:r>
          </a:p>
          <a:p>
            <a:pPr marL="158750" indent="0">
              <a:lnSpc>
                <a:spcPct val="100000"/>
              </a:lnSpc>
              <a:spcBef>
                <a:spcPts val="1200"/>
              </a:spcBef>
              <a:buNone/>
            </a:pPr>
            <a:endParaRPr lang="en-US" sz="1400" dirty="0">
              <a:solidFill>
                <a:schemeClr val="tx1"/>
              </a:solidFill>
            </a:endParaRPr>
          </a:p>
          <a:p>
            <a:pPr marL="158750" indent="0">
              <a:lnSpc>
                <a:spcPct val="100000"/>
              </a:lnSpc>
              <a:spcBef>
                <a:spcPts val="1200"/>
              </a:spcBef>
              <a:buNone/>
            </a:pPr>
            <a:r>
              <a:rPr lang="en-US" sz="1400" b="1" dirty="0">
                <a:solidFill>
                  <a:schemeClr val="tx1"/>
                </a:solidFill>
              </a:rPr>
              <a:t>Public Subscription</a:t>
            </a:r>
          </a:p>
          <a:p>
            <a:pPr marL="158750" indent="0">
              <a:lnSpc>
                <a:spcPct val="100000"/>
              </a:lnSpc>
              <a:spcBef>
                <a:spcPts val="1200"/>
              </a:spcBef>
              <a:buNone/>
            </a:pPr>
            <a:r>
              <a:rPr lang="en-US" sz="1400" dirty="0">
                <a:solidFill>
                  <a:schemeClr val="tx1"/>
                </a:solidFill>
              </a:rPr>
              <a:t>0.2% of the funds to be raised (minimum of USD 20,000, maximum of USD 100,000, and any subsequent issue USD 10,000)</a:t>
            </a:r>
          </a:p>
          <a:p>
            <a:pPr marL="158750" indent="0">
              <a:lnSpc>
                <a:spcPct val="100000"/>
              </a:lnSpc>
              <a:spcBef>
                <a:spcPts val="1200"/>
              </a:spcBef>
              <a:buNone/>
            </a:pPr>
            <a:endParaRPr lang="en-US" sz="1400" dirty="0">
              <a:solidFill>
                <a:schemeClr val="tx1"/>
              </a:solidFill>
            </a:endParaRPr>
          </a:p>
          <a:p>
            <a:pPr marL="158750" indent="0">
              <a:lnSpc>
                <a:spcPct val="100000"/>
              </a:lnSpc>
              <a:spcBef>
                <a:spcPts val="1200"/>
              </a:spcBef>
              <a:buNone/>
            </a:pPr>
            <a:endParaRPr lang="en-US" sz="1400" dirty="0">
              <a:solidFill>
                <a:schemeClr val="tx1"/>
              </a:solidFill>
            </a:endParaRPr>
          </a:p>
          <a:p>
            <a:pPr marL="158750" indent="0">
              <a:lnSpc>
                <a:spcPct val="100000"/>
              </a:lnSpc>
              <a:spcBef>
                <a:spcPts val="1200"/>
              </a:spcBef>
              <a:buNone/>
            </a:pPr>
            <a:endParaRPr lang="en-US" sz="1400" dirty="0">
              <a:solidFill>
                <a:schemeClr val="tx1"/>
              </a:solidFill>
            </a:endParaRPr>
          </a:p>
          <a:p>
            <a:pPr>
              <a:spcBef>
                <a:spcPts val="1200"/>
              </a:spcBef>
            </a:pPr>
            <a:endParaRPr lang="en-US" sz="1400" b="1" dirty="0">
              <a:solidFill>
                <a:schemeClr val="tx1"/>
              </a:solidFill>
            </a:endParaRPr>
          </a:p>
          <a:p>
            <a:pPr marL="158750" indent="0">
              <a:spcBef>
                <a:spcPts val="1200"/>
              </a:spcBef>
              <a:buNone/>
            </a:pPr>
            <a:endParaRPr lang="en-US" sz="1400" dirty="0">
              <a:solidFill>
                <a:schemeClr val="tx1"/>
              </a:solidFill>
            </a:endParaRPr>
          </a:p>
          <a:p>
            <a:pPr>
              <a:spcBef>
                <a:spcPts val="1200"/>
              </a:spcBef>
            </a:pPr>
            <a:endParaRPr lang="en-US" sz="1400" dirty="0">
              <a:solidFill>
                <a:schemeClr val="tx1"/>
              </a:solidFill>
            </a:endParaRPr>
          </a:p>
          <a:p>
            <a:pPr>
              <a:spcBef>
                <a:spcPts val="1200"/>
              </a:spcBef>
            </a:pPr>
            <a:endParaRPr lang="en-US" sz="1400"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26" y="-38717"/>
            <a:ext cx="1115074" cy="619981"/>
          </a:xfrm>
          <a:prstGeom prst="rect">
            <a:avLst/>
          </a:prstGeom>
        </p:spPr>
      </p:pic>
    </p:spTree>
    <p:extLst>
      <p:ext uri="{BB962C8B-B14F-4D97-AF65-F5344CB8AC3E}">
        <p14:creationId xmlns:p14="http://schemas.microsoft.com/office/powerpoint/2010/main" val="2180317082"/>
      </p:ext>
    </p:extLst>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724</Words>
  <Application>Microsoft Office PowerPoint</Application>
  <PresentationFormat>On-screen Show (16:9)</PresentationFormat>
  <Paragraphs>116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Nunito Sans</vt:lpstr>
      <vt:lpstr>Arial</vt:lpstr>
      <vt:lpstr>Georgia</vt:lpstr>
      <vt:lpstr>Ulysses template</vt:lpstr>
      <vt:lpstr>Regulatory requirements relating to   Foreign Currency Denominated Shares issued by a Local Entity</vt:lpstr>
      <vt:lpstr>Eligibility Criteria</vt:lpstr>
      <vt:lpstr>Additional requirements at the initial listing stage</vt:lpstr>
      <vt:lpstr>Additional requirements at the initial listing stage</vt:lpstr>
      <vt:lpstr>Disclosure Requirements in the Prospectus</vt:lpstr>
      <vt:lpstr>Disclosure Requirements in the Annual Report</vt:lpstr>
      <vt:lpstr>Disclosure Requirements in the Interim Financial Statements</vt:lpstr>
      <vt:lpstr>Immediate Disclosure Requirements</vt:lpstr>
      <vt:lpstr>Listing Fee for Further Issue of Securities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Shafika Sarap</dc:creator>
  <cp:lastModifiedBy>Renuke Wijayawardhane</cp:lastModifiedBy>
  <cp:revision>51</cp:revision>
  <dcterms:modified xsi:type="dcterms:W3CDTF">2022-07-01T06:42:09Z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827941-5a6a-40bc-a8d2-d51d4ad1861a_Enabled">
    <vt:lpwstr>true</vt:lpwstr>
  </property>
  <property fmtid="{D5CDD505-2E9C-101B-9397-08002B2CF9AE}" pid="3" name="MSIP_Label_6c827941-5a6a-40bc-a8d2-d51d4ad1861a_SetDate">
    <vt:lpwstr>2022-02-14T06:40:48Z</vt:lpwstr>
  </property>
  <property fmtid="{D5CDD505-2E9C-101B-9397-08002B2CF9AE}" pid="4" name="MSIP_Label_6c827941-5a6a-40bc-a8d2-d51d4ad1861a_Method">
    <vt:lpwstr>Privileged</vt:lpwstr>
  </property>
  <property fmtid="{D5CDD505-2E9C-101B-9397-08002B2CF9AE}" pid="5" name="MSIP_Label_6c827941-5a6a-40bc-a8d2-d51d4ad1861a_Name">
    <vt:lpwstr>External</vt:lpwstr>
  </property>
  <property fmtid="{D5CDD505-2E9C-101B-9397-08002B2CF9AE}" pid="6" name="MSIP_Label_6c827941-5a6a-40bc-a8d2-d51d4ad1861a_SiteId">
    <vt:lpwstr>bd7b1ded-1501-45d2-9e2d-070b865e616f</vt:lpwstr>
  </property>
  <property fmtid="{D5CDD505-2E9C-101B-9397-08002B2CF9AE}" pid="7" name="MSIP_Label_6c827941-5a6a-40bc-a8d2-d51d4ad1861a_ActionId">
    <vt:lpwstr>37a55ea4-c289-4f13-819d-3538f05ca241</vt:lpwstr>
  </property>
  <property fmtid="{D5CDD505-2E9C-101B-9397-08002B2CF9AE}" pid="8" name="MSIP_Label_6c827941-5a6a-40bc-a8d2-d51d4ad1861a_ContentBits">
    <vt:lpwstr>2</vt:lpwstr>
  </property>
</Properties>
</file>